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5/25/2022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5/25/2022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5/25/2022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5/25/2022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5/25/2022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5/25/2022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5/25/2022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5/25/2022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5/25/2022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644285" cy="615553"/>
          </a:xfrm>
          <a:prstGeom prst="rect">
            <a:avLst/>
          </a:prstGeom>
        </p:spPr>
        <p:txBody>
          <a:bodyPr wrap="none">
            <a:spAutoFit/>
          </a:bodyPr>
          <a:lstStyle/>
          <a:p>
            <a:r>
              <a:rPr lang="en-US" sz="1700" b="1" dirty="0">
                <a:solidFill>
                  <a:prstClr val="white"/>
                </a:solidFill>
              </a:rPr>
              <a:t>LMRFC Forecasts Issued Morning of May 25, 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36980" y="124579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41186" y="266922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31902" y="184402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749701" y="1166842"/>
            <a:ext cx="11205784" cy="3693319"/>
          </a:xfrm>
          <a:prstGeom prst="rect">
            <a:avLst/>
          </a:prstGeom>
          <a:noFill/>
        </p:spPr>
        <p:txBody>
          <a:bodyPr wrap="square" rtlCol="0">
            <a:spAutoFit/>
          </a:bodyPr>
          <a:lstStyle/>
          <a:p>
            <a:r>
              <a:rPr lang="en-US" dirty="0">
                <a:solidFill>
                  <a:prstClr val="black"/>
                </a:solidFill>
              </a:rPr>
              <a:t>New Orleans, LA on the lower Mississippi River is cresting now and slow falls are expected over the next several days. </a:t>
            </a:r>
          </a:p>
          <a:p>
            <a:endParaRPr lang="en-US" dirty="0">
              <a:solidFill>
                <a:prstClr val="black"/>
              </a:solidFill>
            </a:endParaRPr>
          </a:p>
          <a:p>
            <a:r>
              <a:rPr lang="en-US" dirty="0">
                <a:solidFill>
                  <a:prstClr val="black"/>
                </a:solidFill>
              </a:rPr>
              <a:t>Minor rises are occurring on the lower Ohio River and crests should occur over the next couple of days.  Crest levels will be well below flood levels. </a:t>
            </a:r>
          </a:p>
          <a:p>
            <a:endParaRPr lang="en-US" dirty="0">
              <a:solidFill>
                <a:prstClr val="black"/>
              </a:solidFill>
            </a:endParaRPr>
          </a:p>
          <a:p>
            <a:r>
              <a:rPr lang="en-US" dirty="0">
                <a:solidFill>
                  <a:prstClr val="black"/>
                </a:solidFill>
              </a:rPr>
              <a:t>As rises from lower Ohio River move downstream on the lower Mississippi River, the rises will slowly dampen as they approach the confluence with the Arkansas River. </a:t>
            </a:r>
          </a:p>
          <a:p>
            <a:endParaRPr lang="en-US" dirty="0">
              <a:solidFill>
                <a:prstClr val="black"/>
              </a:solidFill>
            </a:endParaRPr>
          </a:p>
          <a:p>
            <a:r>
              <a:rPr lang="en-US" dirty="0">
                <a:solidFill>
                  <a:prstClr val="black"/>
                </a:solidFill>
              </a:rPr>
              <a:t>Minor flooding continues at Red River Landing, LA and it is forecast to fall below flood stage this weekend. </a:t>
            </a:r>
          </a:p>
          <a:p>
            <a:endParaRPr lang="en-US" dirty="0">
              <a:solidFill>
                <a:prstClr val="black"/>
              </a:solidFill>
            </a:endParaRPr>
          </a:p>
          <a:p>
            <a:r>
              <a:rPr lang="en-US" dirty="0">
                <a:solidFill>
                  <a:prstClr val="black"/>
                </a:solidFill>
              </a:rPr>
              <a:t>The 16 day future rainfall guidance shows slightly higher levels from the official forecast on the lower Ohio and lower Mississippi Rivers.  After this weekend, the guidance is showing no locations being in flood for the lower Mississippi River.  </a:t>
            </a:r>
          </a:p>
        </p:txBody>
      </p:sp>
      <p:sp>
        <p:nvSpPr>
          <p:cNvPr id="16" name="Oval 15">
            <a:extLst>
              <a:ext uri="{FF2B5EF4-FFF2-40B4-BE49-F238E27FC236}">
                <a16:creationId xmlns:a16="http://schemas.microsoft.com/office/drawing/2014/main" id="{6F09A667-55F8-407B-9545-D9D558887BB9}"/>
              </a:ext>
            </a:extLst>
          </p:cNvPr>
          <p:cNvSpPr/>
          <p:nvPr/>
        </p:nvSpPr>
        <p:spPr>
          <a:xfrm>
            <a:off x="231903" y="400712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Oval 17">
            <a:extLst>
              <a:ext uri="{FF2B5EF4-FFF2-40B4-BE49-F238E27FC236}">
                <a16:creationId xmlns:a16="http://schemas.microsoft.com/office/drawing/2014/main" id="{C5C71D73-13F0-4E11-8599-2C9E047C1A06}"/>
              </a:ext>
            </a:extLst>
          </p:cNvPr>
          <p:cNvSpPr/>
          <p:nvPr/>
        </p:nvSpPr>
        <p:spPr>
          <a:xfrm>
            <a:off x="231902" y="343284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May 25 2022 @  11:00 am CDT</a:t>
            </a:r>
          </a:p>
        </p:txBody>
      </p:sp>
      <p:grpSp>
        <p:nvGrpSpPr>
          <p:cNvPr id="52" name="Group 51"/>
          <p:cNvGrpSpPr/>
          <p:nvPr/>
        </p:nvGrpSpPr>
        <p:grpSpPr>
          <a:xfrm>
            <a:off x="1207807"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20.8’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028700" y="2135753"/>
            <a:ext cx="3892577" cy="949779"/>
            <a:chOff x="461644" y="2806880"/>
            <a:chExt cx="2959017"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14.8’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56581" y="3291488"/>
              <a:ext cx="196408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5 days  </a:t>
              </a:r>
            </a:p>
          </p:txBody>
        </p:sp>
      </p:grpSp>
      <p:grpSp>
        <p:nvGrpSpPr>
          <p:cNvPr id="128" name="Group 127"/>
          <p:cNvGrpSpPr/>
          <p:nvPr/>
        </p:nvGrpSpPr>
        <p:grpSpPr>
          <a:xfrm>
            <a:off x="583829" y="4201424"/>
            <a:ext cx="3815530" cy="1062786"/>
            <a:chOff x="461644" y="2806880"/>
            <a:chExt cx="2789288" cy="1102674"/>
          </a:xfrm>
        </p:grpSpPr>
        <p:sp>
          <p:nvSpPr>
            <p:cNvPr id="129" name="Rounded Rectangle 128"/>
            <p:cNvSpPr/>
            <p:nvPr/>
          </p:nvSpPr>
          <p:spPr>
            <a:xfrm>
              <a:off x="461644" y="2806880"/>
              <a:ext cx="2754495" cy="1042694"/>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8739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46.9’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365607" y="3238965"/>
              <a:ext cx="1885325" cy="67058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Falls over the next several days and remaining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26.7’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560444" y="3155395"/>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rises over the next 5 days </a:t>
              </a:r>
            </a:p>
          </p:txBody>
        </p:sp>
      </p:grpSp>
      <p:grpSp>
        <p:nvGrpSpPr>
          <p:cNvPr id="166" name="Group 165"/>
          <p:cNvGrpSpPr/>
          <p:nvPr/>
        </p:nvGrpSpPr>
        <p:grpSpPr>
          <a:xfrm>
            <a:off x="7426917" y="4227149"/>
            <a:ext cx="4403760" cy="949779"/>
            <a:chOff x="461644" y="2806880"/>
            <a:chExt cx="3249022" cy="949779"/>
          </a:xfrm>
        </p:grpSpPr>
        <p:sp>
          <p:nvSpPr>
            <p:cNvPr id="167" name="Rounded Rectangle 166"/>
            <p:cNvSpPr/>
            <p:nvPr/>
          </p:nvSpPr>
          <p:spPr>
            <a:xfrm>
              <a:off x="461644" y="2806880"/>
              <a:ext cx="313846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300124" y="3254014"/>
              <a:ext cx="241054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Falls for a couple of days and remaining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 the next 5 days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1" y="1592626"/>
            <a:ext cx="1782601"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702076" y="3525303"/>
            <a:ext cx="1041206" cy="1058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51765" y="4747638"/>
            <a:ext cx="1109412" cy="26096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2" y="1151335"/>
            <a:ext cx="3383333" cy="949779"/>
            <a:chOff x="720724" y="1221920"/>
            <a:chExt cx="3246472" cy="949779"/>
          </a:xfrm>
        </p:grpSpPr>
        <p:sp>
          <p:nvSpPr>
            <p:cNvPr id="272" name="Rounded Rectangle 271"/>
            <p:cNvSpPr/>
            <p:nvPr/>
          </p:nvSpPr>
          <p:spPr>
            <a:xfrm>
              <a:off x="720724" y="1221920"/>
              <a:ext cx="31967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18.4’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883379" y="1730130"/>
              <a:ext cx="2083817"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5 days</a:t>
              </a:r>
            </a:p>
          </p:txBody>
        </p:sp>
      </p:grpSp>
      <p:grpSp>
        <p:nvGrpSpPr>
          <p:cNvPr id="294" name="Group 293"/>
          <p:cNvGrpSpPr/>
          <p:nvPr/>
        </p:nvGrpSpPr>
        <p:grpSpPr>
          <a:xfrm>
            <a:off x="7780944" y="2168274"/>
            <a:ext cx="3973872"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29.8’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773120" y="1687891"/>
              <a:ext cx="216372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few days</a:t>
              </a:r>
            </a:p>
          </p:txBody>
        </p:sp>
      </p:grpSp>
      <p:grpSp>
        <p:nvGrpSpPr>
          <p:cNvPr id="327" name="Group 326"/>
          <p:cNvGrpSpPr/>
          <p:nvPr/>
        </p:nvGrpSpPr>
        <p:grpSpPr>
          <a:xfrm>
            <a:off x="7631131" y="3187337"/>
            <a:ext cx="4483344"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38.4’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177308" cy="949779"/>
            <a:chOff x="461644" y="2806880"/>
            <a:chExt cx="2685415"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12.2’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484378" y="3238440"/>
              <a:ext cx="156902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over the next 5 days  </a:t>
              </a:r>
            </a:p>
          </p:txBody>
        </p:sp>
      </p:grpSp>
      <p:grpSp>
        <p:nvGrpSpPr>
          <p:cNvPr id="366" name="Group 365"/>
          <p:cNvGrpSpPr/>
          <p:nvPr/>
        </p:nvGrpSpPr>
        <p:grpSpPr>
          <a:xfrm>
            <a:off x="407157" y="5305268"/>
            <a:ext cx="3857585" cy="949779"/>
            <a:chOff x="461644" y="2806880"/>
            <a:chExt cx="2685415"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32.7’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32204" y="3262434"/>
              <a:ext cx="160377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Falls and remaining above </a:t>
              </a:r>
            </a:p>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40012" y="3717020"/>
            <a:ext cx="289294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rises over the next 5 days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77943" y="1621733"/>
            <a:ext cx="242272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several days</a:t>
            </a:r>
          </a:p>
        </p:txBody>
      </p:sp>
      <p:sp>
        <p:nvSpPr>
          <p:cNvPr id="18" name="Rectangle 17">
            <a:extLst>
              <a:ext uri="{FF2B5EF4-FFF2-40B4-BE49-F238E27FC236}">
                <a16:creationId xmlns:a16="http://schemas.microsoft.com/office/drawing/2014/main" id="{F95B5EAD-E60C-4890-99E0-43EB2D0B08E0}"/>
              </a:ext>
            </a:extLst>
          </p:cNvPr>
          <p:cNvSpPr/>
          <p:nvPr/>
        </p:nvSpPr>
        <p:spPr>
          <a:xfrm>
            <a:off x="8550657" y="3474353"/>
            <a:ext cx="855427"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ACTION</a:t>
            </a:r>
            <a:endParaRPr lang="en-US" dirty="0"/>
          </a:p>
        </p:txBody>
      </p:sp>
      <p:sp>
        <p:nvSpPr>
          <p:cNvPr id="151" name="Rectangle 150">
            <a:extLst>
              <a:ext uri="{FF2B5EF4-FFF2-40B4-BE49-F238E27FC236}">
                <a16:creationId xmlns:a16="http://schemas.microsoft.com/office/drawing/2014/main" id="{F95B5EAD-E60C-4890-99E0-43EB2D0B08E0}"/>
              </a:ext>
            </a:extLst>
          </p:cNvPr>
          <p:cNvSpPr/>
          <p:nvPr/>
        </p:nvSpPr>
        <p:spPr>
          <a:xfrm>
            <a:off x="8364182" y="4499246"/>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2" name="Rectangle 11"/>
          <p:cNvSpPr/>
          <p:nvPr/>
        </p:nvSpPr>
        <p:spPr>
          <a:xfrm>
            <a:off x="1538987" y="4476213"/>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sp>
        <p:nvSpPr>
          <p:cNvPr id="179" name="Rectangle 178">
            <a:extLst>
              <a:ext uri="{FF2B5EF4-FFF2-40B4-BE49-F238E27FC236}">
                <a16:creationId xmlns:a16="http://schemas.microsoft.com/office/drawing/2014/main" id="{55231EF2-EC96-4A76-9F81-902AA179A553}"/>
              </a:ext>
            </a:extLst>
          </p:cNvPr>
          <p:cNvSpPr/>
          <p:nvPr/>
        </p:nvSpPr>
        <p:spPr>
          <a:xfrm>
            <a:off x="1380046" y="5611865"/>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pic>
        <p:nvPicPr>
          <p:cNvPr id="149" name="Picture 3">
            <a:extLst>
              <a:ext uri="{FF2B5EF4-FFF2-40B4-BE49-F238E27FC236}">
                <a16:creationId xmlns:a16="http://schemas.microsoft.com/office/drawing/2014/main" id="{FCA522EF-2161-4F3E-AA14-C43820A4B3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4874" y="1651577"/>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3">
            <a:extLst>
              <a:ext uri="{FF2B5EF4-FFF2-40B4-BE49-F238E27FC236}">
                <a16:creationId xmlns:a16="http://schemas.microsoft.com/office/drawing/2014/main" id="{8CB85CAA-675E-4D07-9CBD-FEA0BF4D360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80790" y="264961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153">
            <a:extLst>
              <a:ext uri="{FF2B5EF4-FFF2-40B4-BE49-F238E27FC236}">
                <a16:creationId xmlns:a16="http://schemas.microsoft.com/office/drawing/2014/main" id="{2B421CF2-9575-48D6-A6B9-8363AA6FB45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3808" y="5801942"/>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158">
            <a:extLst>
              <a:ext uri="{FF2B5EF4-FFF2-40B4-BE49-F238E27FC236}">
                <a16:creationId xmlns:a16="http://schemas.microsoft.com/office/drawing/2014/main" id="{B0A7E66D-F678-4A58-A800-C7989892EB6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11543" y="4735480"/>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1" name="5-Point Star 162">
            <a:extLst>
              <a:ext uri="{FF2B5EF4-FFF2-40B4-BE49-F238E27FC236}">
                <a16:creationId xmlns:a16="http://schemas.microsoft.com/office/drawing/2014/main" id="{691C170B-8DD4-4F94-A7F0-1A41BA687D5E}"/>
              </a:ext>
            </a:extLst>
          </p:cNvPr>
          <p:cNvSpPr/>
          <p:nvPr/>
        </p:nvSpPr>
        <p:spPr>
          <a:xfrm>
            <a:off x="6544422" y="6027578"/>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72" name="Picture 171">
            <a:extLst>
              <a:ext uri="{FF2B5EF4-FFF2-40B4-BE49-F238E27FC236}">
                <a16:creationId xmlns:a16="http://schemas.microsoft.com/office/drawing/2014/main" id="{B9B74E47-3C79-48DA-A5C0-ED68B177AB4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83646" y="472870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172">
            <a:extLst>
              <a:ext uri="{FF2B5EF4-FFF2-40B4-BE49-F238E27FC236}">
                <a16:creationId xmlns:a16="http://schemas.microsoft.com/office/drawing/2014/main" id="{75099BA0-F083-41F4-A1A7-71FB97C7CF0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57548" y="573563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4" name="Rectangle 173">
            <a:extLst>
              <a:ext uri="{FF2B5EF4-FFF2-40B4-BE49-F238E27FC236}">
                <a16:creationId xmlns:a16="http://schemas.microsoft.com/office/drawing/2014/main" id="{607E3600-635B-4BE4-BBA1-C8477E220F0A}"/>
              </a:ext>
            </a:extLst>
          </p:cNvPr>
          <p:cNvSpPr/>
          <p:nvPr/>
        </p:nvSpPr>
        <p:spPr>
          <a:xfrm>
            <a:off x="8638094" y="2440049"/>
            <a:ext cx="271228"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dirty="0"/>
          </a:p>
        </p:txBody>
      </p:sp>
      <p:pic>
        <p:nvPicPr>
          <p:cNvPr id="155" name="Picture 3">
            <a:extLst>
              <a:ext uri="{FF2B5EF4-FFF2-40B4-BE49-F238E27FC236}">
                <a16:creationId xmlns:a16="http://schemas.microsoft.com/office/drawing/2014/main" id="{73D526B3-B4C4-475A-8CDE-9D47864BDDB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5917" y="159448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3">
            <a:extLst>
              <a:ext uri="{FF2B5EF4-FFF2-40B4-BE49-F238E27FC236}">
                <a16:creationId xmlns:a16="http://schemas.microsoft.com/office/drawing/2014/main" id="{91992F21-97E6-445A-BCC4-7989580AA78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1816" y="2623989"/>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3">
            <a:extLst>
              <a:ext uri="{FF2B5EF4-FFF2-40B4-BE49-F238E27FC236}">
                <a16:creationId xmlns:a16="http://schemas.microsoft.com/office/drawing/2014/main" id="{625C5D1C-D35B-4723-B008-043575FA44F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5178" y="365086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B9707E49-4AAC-48D0-BDA9-34C51EE765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35414" y="3690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15148</TotalTime>
  <Words>414</Words>
  <Application>Microsoft Office PowerPoint</Application>
  <PresentationFormat>Widescreen</PresentationFormat>
  <Paragraphs>76</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709</cp:revision>
  <cp:lastPrinted>2019-06-25T17:36:27Z</cp:lastPrinted>
  <dcterms:created xsi:type="dcterms:W3CDTF">2019-02-26T19:21:25Z</dcterms:created>
  <dcterms:modified xsi:type="dcterms:W3CDTF">2022-05-25T15:57:39Z</dcterms:modified>
</cp:coreProperties>
</file>